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9" r:id="rId2"/>
    <p:sldId id="264" r:id="rId3"/>
    <p:sldId id="263" r:id="rId4"/>
    <p:sldId id="274" r:id="rId5"/>
    <p:sldId id="273" r:id="rId6"/>
    <p:sldId id="275" r:id="rId7"/>
    <p:sldId id="267" r:id="rId8"/>
    <p:sldId id="282" r:id="rId9"/>
    <p:sldId id="277" r:id="rId10"/>
    <p:sldId id="278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600"/>
    <a:srgbClr val="C0A56C"/>
    <a:srgbClr val="C19439"/>
    <a:srgbClr val="B9945E"/>
    <a:srgbClr val="468D33"/>
    <a:srgbClr val="EFA30B"/>
    <a:srgbClr val="EB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4" autoAdjust="0"/>
    <p:restoredTop sz="89687" autoAdjust="0"/>
  </p:normalViewPr>
  <p:slideViewPr>
    <p:cSldViewPr>
      <p:cViewPr varScale="1">
        <p:scale>
          <a:sx n="103" d="100"/>
          <a:sy n="103" d="100"/>
        </p:scale>
        <p:origin x="14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8428255446364"/>
          <c:y val="0.15304346525599719"/>
          <c:w val="0.77788279515783654"/>
          <c:h val="0.7280246639262303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Лист1!$B$1</c:f>
              <c:strCache>
                <c:ptCount val="1"/>
                <c:pt idx="0">
                  <c:v>Площадь теплиц</c:v>
                </c:pt>
              </c:strCache>
            </c:strRef>
          </c:tx>
          <c:spPr>
            <a:solidFill>
              <a:srgbClr val="C0A56C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1994</c:v>
                </c:pt>
                <c:pt idx="1">
                  <c:v>1996</c:v>
                </c:pt>
                <c:pt idx="2">
                  <c:v>1998</c:v>
                </c:pt>
                <c:pt idx="3">
                  <c:v>2008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5.3999999999999999E-2</c:v>
                </c:pt>
                <c:pt idx="1">
                  <c:v>0.40799999999999997</c:v>
                </c:pt>
                <c:pt idx="2">
                  <c:v>0.60799999999999998</c:v>
                </c:pt>
                <c:pt idx="3">
                  <c:v>1.4</c:v>
                </c:pt>
                <c:pt idx="4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9-451B-AE83-0EF16B294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50"/>
        <c:axId val="138560512"/>
        <c:axId val="80398592"/>
      </c:barChart>
      <c:barChart>
        <c:barDir val="col"/>
        <c:grouping val="clustered"/>
        <c:varyColors val="0"/>
        <c:ser>
          <c:idx val="2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1994</c:v>
                </c:pt>
                <c:pt idx="1">
                  <c:v>1996</c:v>
                </c:pt>
                <c:pt idx="2">
                  <c:v>1998</c:v>
                </c:pt>
                <c:pt idx="3">
                  <c:v>2008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9-451B-AE83-0EF16B2946D9}"/>
            </c:ext>
          </c:extLst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1994</c:v>
                </c:pt>
                <c:pt idx="1">
                  <c:v>1996</c:v>
                </c:pt>
                <c:pt idx="2">
                  <c:v>1998</c:v>
                </c:pt>
                <c:pt idx="3">
                  <c:v>2008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9-451B-AE83-0EF16B2946D9}"/>
            </c:ext>
          </c:extLst>
        </c:ser>
        <c:ser>
          <c:idx val="0"/>
          <c:order val="2"/>
          <c:tx>
            <c:strRef>
              <c:f>Лист1!$E$1</c:f>
              <c:strCache>
                <c:ptCount val="1"/>
                <c:pt idx="0">
                  <c:v>Количество сеянцев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1994</c:v>
                </c:pt>
                <c:pt idx="1">
                  <c:v>1996</c:v>
                </c:pt>
                <c:pt idx="2">
                  <c:v>1998</c:v>
                </c:pt>
                <c:pt idx="3">
                  <c:v>2008</c:v>
                </c:pt>
                <c:pt idx="4">
                  <c:v>2018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0.36899999999999999</c:v>
                </c:pt>
                <c:pt idx="1">
                  <c:v>1.9</c:v>
                </c:pt>
                <c:pt idx="2">
                  <c:v>3.4</c:v>
                </c:pt>
                <c:pt idx="3">
                  <c:v>6</c:v>
                </c:pt>
                <c:pt idx="4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D9-451B-AE83-0EF16B294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6"/>
        <c:axId val="138561536"/>
        <c:axId val="104026624"/>
      </c:barChart>
      <c:catAx>
        <c:axId val="13856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398592"/>
        <c:crosses val="autoZero"/>
        <c:auto val="1"/>
        <c:lblAlgn val="ctr"/>
        <c:lblOffset val="100"/>
        <c:noMultiLvlLbl val="0"/>
      </c:catAx>
      <c:valAx>
        <c:axId val="803985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S</a:t>
                </a:r>
                <a:r>
                  <a:rPr lang="ru-RU" dirty="0"/>
                  <a:t>,</a:t>
                </a:r>
                <a:r>
                  <a:rPr lang="en-US" baseline="0" dirty="0"/>
                  <a:t> </a:t>
                </a:r>
                <a:r>
                  <a:rPr lang="ru-RU" baseline="0" dirty="0"/>
                  <a:t>Г</a:t>
                </a:r>
                <a:r>
                  <a:rPr lang="ru-RU" dirty="0"/>
                  <a:t>а</a:t>
                </a:r>
              </a:p>
            </c:rich>
          </c:tx>
          <c:layout>
            <c:manualLayout>
              <c:xMode val="edge"/>
              <c:yMode val="edge"/>
              <c:x val="2.0749328505982996E-2"/>
              <c:y val="3.1464499113625054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8560512"/>
        <c:crosses val="autoZero"/>
        <c:crossBetween val="between"/>
      </c:valAx>
      <c:valAx>
        <c:axId val="104026624"/>
        <c:scaling>
          <c:orientation val="minMax"/>
          <c:max val="8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Сеянцы,</a:t>
                </a:r>
              </a:p>
              <a:p>
                <a:pPr>
                  <a:defRPr/>
                </a:pPr>
                <a:r>
                  <a:rPr lang="ru-RU" dirty="0"/>
                  <a:t>млн. шт.</a:t>
                </a:r>
              </a:p>
            </c:rich>
          </c:tx>
          <c:layout>
            <c:manualLayout>
              <c:xMode val="edge"/>
              <c:yMode val="edge"/>
              <c:x val="0.84261634328211898"/>
              <c:y val="1.3248527941339852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8561536"/>
        <c:crosses val="max"/>
        <c:crossBetween val="between"/>
      </c:valAx>
      <c:catAx>
        <c:axId val="138561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026624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0571279117135134"/>
          <c:y val="0.15294497192619624"/>
          <c:w val="0.41013729955930828"/>
          <c:h val="0.17096268022244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ru-RU" sz="1800" b="0" dirty="0"/>
              <a:t>Объемы сеянцев</a:t>
            </a:r>
          </a:p>
          <a:p>
            <a:pPr>
              <a:defRPr sz="1800" b="0"/>
            </a:pPr>
            <a:r>
              <a:rPr lang="ru-RU" sz="1800" b="0" baseline="0" dirty="0"/>
              <a:t>с ЗКС</a:t>
            </a:r>
            <a:endParaRPr lang="ru-RU" sz="1800" b="0" dirty="0"/>
          </a:p>
        </c:rich>
      </c:tx>
      <c:layout>
        <c:manualLayout>
          <c:xMode val="edge"/>
          <c:yMode val="edge"/>
          <c:x val="0.70972850664803144"/>
          <c:y val="0.162069079411596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83601111955989"/>
          <c:y val="0.23947151517699233"/>
          <c:w val="0.53186271099303339"/>
          <c:h val="0.594715452036860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Предлагаемые ГУПом</c:v>
                </c:pt>
              </c:strCache>
            </c:strRef>
          </c:tx>
          <c:spPr>
            <a:ln>
              <a:solidFill>
                <a:srgbClr val="C0A56C"/>
              </a:solidFill>
            </a:ln>
          </c:spPr>
          <c:marker>
            <c:symbol val="square"/>
            <c:size val="7"/>
            <c:spPr>
              <a:solidFill>
                <a:srgbClr val="C0A56C"/>
              </a:solidFill>
              <a:ln>
                <a:solidFill>
                  <a:srgbClr val="C0A56C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14.02</c:v>
                </c:pt>
                <c:pt idx="1">
                  <c:v>16</c:v>
                </c:pt>
                <c:pt idx="2">
                  <c:v>18.899999999999999</c:v>
                </c:pt>
                <c:pt idx="3">
                  <c:v>19.100000000000001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33-45F7-B3ED-8C0442D41E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Планируемые Рослесхозом</c:v>
                </c:pt>
              </c:strCache>
            </c:strRef>
          </c:tx>
          <c:spPr>
            <a:ln>
              <a:solidFill>
                <a:srgbClr val="94C600"/>
              </a:solidFill>
            </a:ln>
          </c:spPr>
          <c:marker>
            <c:spPr>
              <a:solidFill>
                <a:srgbClr val="94C600"/>
              </a:solidFill>
              <a:ln>
                <a:solidFill>
                  <a:srgbClr val="94C6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15.4</c:v>
                </c:pt>
                <c:pt idx="1">
                  <c:v>15.5</c:v>
                </c:pt>
                <c:pt idx="2">
                  <c:v>16.2</c:v>
                </c:pt>
                <c:pt idx="3">
                  <c:v>16.899999999999999</c:v>
                </c:pt>
                <c:pt idx="4">
                  <c:v>17.5</c:v>
                </c:pt>
                <c:pt idx="5">
                  <c:v>19.2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33-45F7-B3ED-8C0442D41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41664"/>
        <c:axId val="107444992"/>
      </c:lineChart>
      <c:catAx>
        <c:axId val="3224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44992"/>
        <c:crosses val="autoZero"/>
        <c:auto val="1"/>
        <c:lblAlgn val="ctr"/>
        <c:lblOffset val="100"/>
        <c:noMultiLvlLbl val="0"/>
      </c:catAx>
      <c:valAx>
        <c:axId val="107444992"/>
        <c:scaling>
          <c:orientation val="minMax"/>
          <c:min val="12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ru-RU" sz="1800" dirty="0"/>
                  <a:t>млн. шт.</a:t>
                </a:r>
              </a:p>
            </c:rich>
          </c:tx>
          <c:layout>
            <c:manualLayout>
              <c:xMode val="edge"/>
              <c:yMode val="edge"/>
              <c:x val="2.5222067954918374E-2"/>
              <c:y val="5.283834829163126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24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11203295231705"/>
          <c:y val="0.4054020274023607"/>
          <c:w val="0.28205775878151901"/>
          <c:h val="0.534188909565603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ru-RU" sz="1800" b="0" dirty="0"/>
              <a:t>Объемы вложений</a:t>
            </a:r>
          </a:p>
        </c:rich>
      </c:tx>
      <c:layout>
        <c:manualLayout>
          <c:xMode val="edge"/>
          <c:yMode val="edge"/>
          <c:x val="0.66714362685566431"/>
          <c:y val="0.1435584976460476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053455613787068"/>
          <c:y val="0.2016171898716255"/>
          <c:w val="0.4937136876122617"/>
          <c:h val="0.61756863177993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solidFill>
              <a:srgbClr val="C0A56C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7.5</c:v>
                </c:pt>
                <c:pt idx="1">
                  <c:v>11.9</c:v>
                </c:pt>
                <c:pt idx="2">
                  <c:v>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E-4EE4-ABAA-11192BA518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Инвестиции</c:v>
                </c:pt>
              </c:strCache>
            </c:strRef>
          </c:tx>
          <c:spPr>
            <a:solidFill>
              <a:srgbClr val="94C6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160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E-4EE4-ABAA-11192BA51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7504"/>
        <c:axId val="107445568"/>
      </c:barChart>
      <c:catAx>
        <c:axId val="3387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45568"/>
        <c:crosses val="autoZero"/>
        <c:auto val="1"/>
        <c:lblAlgn val="ctr"/>
        <c:lblOffset val="100"/>
        <c:noMultiLvlLbl val="0"/>
      </c:catAx>
      <c:valAx>
        <c:axId val="1074455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1"/>
                </a:pPr>
                <a:r>
                  <a:rPr lang="ru-RU" sz="1800" b="1" dirty="0"/>
                  <a:t>млн. ₽ </a:t>
                </a:r>
              </a:p>
            </c:rich>
          </c:tx>
          <c:layout>
            <c:manualLayout>
              <c:xMode val="edge"/>
              <c:yMode val="edge"/>
              <c:x val="4.0827219596937143E-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87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60765644208318"/>
          <c:y val="0.33658019176382642"/>
          <c:w val="0.25501073911859706"/>
          <c:h val="0.494716355839365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B7071-CAA9-4A14-BDC9-33C2B70E32AD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5CF1-C4DE-4640-923F-B30D99593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2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История вступление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5CF1-C4DE-4640-923F-B30D995932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70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5CF1-C4DE-4640-923F-B30D995932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7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5CF1-C4DE-4640-923F-B30D995932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5CF1-C4DE-4640-923F-B30D995932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5CF1-C4DE-4640-923F-B30D995932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4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Опыт финских коллег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5CF1-C4DE-4640-923F-B30D995932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8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Опыт финских коллег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5CF1-C4DE-4640-923F-B30D995932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8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5CF1-C4DE-4640-923F-B30D995932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1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5CF1-C4DE-4640-923F-B30D995932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История вступление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75CF1-C4DE-4640-923F-B30D995932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19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C0A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C0A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  <p:pic>
        <p:nvPicPr>
          <p:cNvPr id="5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949" y="82446"/>
            <a:ext cx="3124424" cy="4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3" name="Rectangle 45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6"/>
          <p:cNvSpPr/>
          <p:nvPr userDrawn="1"/>
        </p:nvSpPr>
        <p:spPr>
          <a:xfrm>
            <a:off x="4649096" y="-21511"/>
            <a:ext cx="3505200" cy="1938343"/>
          </a:xfrm>
          <a:prstGeom prst="rect">
            <a:avLst/>
          </a:prstGeom>
          <a:solidFill>
            <a:srgbClr val="C0A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1"/>
          </p:nvPr>
        </p:nvSpPr>
        <p:spPr>
          <a:xfrm>
            <a:off x="4738743" y="125695"/>
            <a:ext cx="3304011" cy="1575113"/>
          </a:xfrm>
          <a:prstGeom prst="rect">
            <a:avLst/>
          </a:prstGeom>
        </p:spPr>
        <p:txBody>
          <a:bodyPr anchor="b"/>
          <a:lstStyle>
            <a:lvl1pPr algn="ctr">
              <a:defRPr sz="2300" b="0" i="0" cap="none" spc="0" baseline="0">
                <a:latin typeface="+mn-lt"/>
              </a:defRPr>
            </a:lvl1pPr>
          </a:lstStyle>
          <a:p>
            <a:r>
              <a:rPr lang="ru-RU" dirty="0"/>
              <a:t>Государственное унитарное предприятие </a:t>
            </a:r>
          </a:p>
          <a:p>
            <a:r>
              <a:rPr lang="ru-RU" dirty="0"/>
              <a:t>Республики Карелия</a:t>
            </a:r>
          </a:p>
        </p:txBody>
      </p:sp>
      <p:sp>
        <p:nvSpPr>
          <p:cNvPr id="59" name="Rectangle 49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  <p:sp>
        <p:nvSpPr>
          <p:cNvPr id="92" name="Rectangle 88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3" name="Rectangle 45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6"/>
          <p:cNvSpPr/>
          <p:nvPr userDrawn="1"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C0A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1"/>
          </p:nvPr>
        </p:nvSpPr>
        <p:spPr>
          <a:xfrm>
            <a:off x="4738743" y="548680"/>
            <a:ext cx="3304011" cy="1575113"/>
          </a:xfrm>
          <a:prstGeom prst="rect">
            <a:avLst/>
          </a:prstGeom>
        </p:spPr>
        <p:txBody>
          <a:bodyPr anchor="b"/>
          <a:lstStyle>
            <a:lvl1pPr algn="ctr">
              <a:defRPr sz="2300" b="0" i="0" cap="none" spc="0" baseline="0">
                <a:latin typeface="+mn-lt"/>
              </a:defRPr>
            </a:lvl1pPr>
          </a:lstStyle>
          <a:p>
            <a:r>
              <a:rPr lang="ru-RU" dirty="0"/>
              <a:t>Государственное унитарное предприятие </a:t>
            </a:r>
          </a:p>
          <a:p>
            <a:r>
              <a:rPr lang="ru-RU" dirty="0"/>
              <a:t>Республики Карелия</a:t>
            </a:r>
          </a:p>
        </p:txBody>
      </p:sp>
      <p:sp>
        <p:nvSpPr>
          <p:cNvPr id="59" name="Rectangle 49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  <p:sp>
        <p:nvSpPr>
          <p:cNvPr id="92" name="Rectangle 88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949" y="82446"/>
            <a:ext cx="3124424" cy="4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0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4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C0A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D3CE336B-D321-4D58-AB66-F7582AC2FCA5}" type="datetimeFigureOut">
              <a:rPr lang="ru-RU" smtClean="0"/>
              <a:t>01.08.2018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72FAB099-7EF2-4B50-85B5-2EFD5FD61A8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949" y="82446"/>
            <a:ext cx="3124424" cy="4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54603" y="-21511"/>
            <a:ext cx="3679116" cy="699244"/>
          </a:xfrm>
          <a:prstGeom prst="rect">
            <a:avLst/>
          </a:prstGeom>
          <a:solidFill>
            <a:srgbClr val="C0A56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949" y="82446"/>
            <a:ext cx="3124424" cy="4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8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6" r:id="rId11"/>
    <p:sldLayoutId id="2147483697" r:id="rId12"/>
    <p:sldLayoutId id="2147483694" r:id="rId13"/>
    <p:sldLayoutId id="214748369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3933"/>
          <a:stretch>
            <a:fillRect/>
          </a:stretch>
        </p:blipFill>
        <p:spPr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Подзаголовок 3"/>
          <p:cNvSpPr>
            <a:spLocks noGrp="1"/>
          </p:cNvSpPr>
          <p:nvPr>
            <p:ph type="subTitle" idx="10"/>
          </p:nvPr>
        </p:nvSpPr>
        <p:spPr>
          <a:xfrm>
            <a:off x="4735845" y="4688651"/>
            <a:ext cx="3309803" cy="1332637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Генеральный директор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Морозько</a:t>
            </a:r>
            <a:r>
              <a:rPr lang="ru-RU" dirty="0">
                <a:solidFill>
                  <a:schemeClr val="tx1"/>
                </a:solidFill>
              </a:rPr>
              <a:t> Елена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Владимировна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738741" y="125695"/>
            <a:ext cx="3304011" cy="1575113"/>
          </a:xfrm>
          <a:prstGeom prst="rect">
            <a:avLst/>
          </a:prstGeom>
        </p:spPr>
        <p:txBody>
          <a:bodyPr anchor="b"/>
          <a:lstStyle>
            <a:lvl1pPr algn="ctr">
              <a:defRPr sz="2300" b="0" i="0" cap="none" spc="0" baseline="0">
                <a:latin typeface="+mn-lt"/>
              </a:defRPr>
            </a:lvl1pPr>
          </a:lstStyle>
          <a:p>
            <a:r>
              <a:rPr lang="ru-RU" dirty="0"/>
              <a:t>Государственное унитарное предприятие </a:t>
            </a:r>
          </a:p>
          <a:p>
            <a:r>
              <a:rPr lang="ru-RU" dirty="0"/>
              <a:t>Республики Карелия</a:t>
            </a:r>
          </a:p>
        </p:txBody>
      </p:sp>
      <p:pic>
        <p:nvPicPr>
          <p:cNvPr id="3075" name="Picture 3" descr="C:\Users\Andrew\Desktop\logo-al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t="11599" r="15222" b="12676"/>
          <a:stretch/>
        </p:blipFill>
        <p:spPr bwMode="auto">
          <a:xfrm>
            <a:off x="5476346" y="2132856"/>
            <a:ext cx="1828800" cy="18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drew\Desktop\logo-blac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/>
          <a:stretch/>
        </p:blipFill>
        <p:spPr bwMode="auto">
          <a:xfrm>
            <a:off x="5030516" y="3986808"/>
            <a:ext cx="2720460" cy="53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2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71600" y="692696"/>
            <a:ext cx="731265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Выращивание сеянцев с ЗКС в Карелии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767CE3-3C91-4DFA-966D-B3622703B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t="74149" r="25882" b="16401"/>
          <a:stretch/>
        </p:blipFill>
        <p:spPr>
          <a:xfrm>
            <a:off x="539552" y="617069"/>
            <a:ext cx="7989516" cy="1803820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A996BD1C-0D40-40F3-995C-01A2E9B0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023" y="2492896"/>
            <a:ext cx="3673433" cy="3600399"/>
          </a:xfrm>
        </p:spPr>
        <p:txBody>
          <a:bodyPr>
            <a:normAutofit/>
          </a:bodyPr>
          <a:lstStyle/>
          <a:p>
            <a:pPr marL="297180" lvl="1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</a:rPr>
              <a:t>К 2023 году объёмы производства будут достигнуты за счет: </a:t>
            </a:r>
          </a:p>
          <a:p>
            <a:r>
              <a:rPr lang="ru-RU" sz="1800" dirty="0">
                <a:solidFill>
                  <a:prstClr val="black"/>
                </a:solidFill>
              </a:rPr>
              <a:t>Ввода в эксплуатацию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4 теплиц-</a:t>
            </a:r>
            <a:r>
              <a:rPr lang="ru-RU" sz="1800" dirty="0" err="1">
                <a:solidFill>
                  <a:prstClr val="black"/>
                </a:solidFill>
              </a:rPr>
              <a:t>миллионников</a:t>
            </a:r>
            <a:endParaRPr lang="ru-RU" sz="1800" dirty="0">
              <a:solidFill>
                <a:prstClr val="black"/>
              </a:solidFill>
            </a:endParaRPr>
          </a:p>
          <a:p>
            <a:r>
              <a:rPr lang="ru-RU" sz="1800" dirty="0">
                <a:solidFill>
                  <a:prstClr val="black"/>
                </a:solidFill>
              </a:rPr>
              <a:t>Перевода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существующих теплиц на 2 ротации</a:t>
            </a:r>
          </a:p>
          <a:p>
            <a:r>
              <a:rPr lang="ru-RU" sz="1800" dirty="0">
                <a:solidFill>
                  <a:prstClr val="black"/>
                </a:solidFill>
              </a:rPr>
              <a:t>Газификации питомника «</a:t>
            </a:r>
            <a:r>
              <a:rPr lang="ru-RU" sz="1800" dirty="0" err="1">
                <a:solidFill>
                  <a:prstClr val="black"/>
                </a:solidFill>
              </a:rPr>
              <a:t>Вилга</a:t>
            </a:r>
            <a:r>
              <a:rPr lang="ru-RU" sz="1800" dirty="0">
                <a:solidFill>
                  <a:prstClr val="black"/>
                </a:solidFill>
              </a:rPr>
              <a:t>»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prstClr val="black"/>
                </a:solidFill>
              </a:rPr>
              <a:t>Подготовки хранилищ и систем отопления</a:t>
            </a:r>
          </a:p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376B42-96C4-478E-878F-8778EFC811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/>
          <a:stretch/>
        </p:blipFill>
        <p:spPr>
          <a:xfrm>
            <a:off x="681007" y="2561070"/>
            <a:ext cx="4322016" cy="34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64926" y="135007"/>
            <a:ext cx="3492246" cy="5886281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3200" dirty="0"/>
              <a:t>Благодарю за внимание!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EB5DC45-7C99-420C-BBE1-068A0B19D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r="11595"/>
          <a:stretch>
            <a:fillRect/>
          </a:stretch>
        </p:blipFill>
        <p:spPr>
          <a:xfrm>
            <a:off x="971600" y="648867"/>
            <a:ext cx="3456384" cy="5560269"/>
          </a:xfrm>
        </p:spPr>
      </p:pic>
      <p:sp>
        <p:nvSpPr>
          <p:cNvPr id="9" name="Подзаголовок 3">
            <a:extLst>
              <a:ext uri="{FF2B5EF4-FFF2-40B4-BE49-F238E27FC236}">
                <a16:creationId xmlns:a16="http://schemas.microsoft.com/office/drawing/2014/main" id="{46DD00C3-AE58-4941-A6B2-3ACEF3BCEBF2}"/>
              </a:ext>
            </a:extLst>
          </p:cNvPr>
          <p:cNvSpPr txBox="1">
            <a:spLocks/>
          </p:cNvSpPr>
          <p:nvPr/>
        </p:nvSpPr>
        <p:spPr>
          <a:xfrm>
            <a:off x="4750368" y="3573016"/>
            <a:ext cx="3309803" cy="259228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>
                <a:solidFill>
                  <a:srgbClr val="468D33"/>
                </a:solidFill>
              </a:rPr>
              <a:t>www.les10.ru</a:t>
            </a:r>
            <a:endParaRPr lang="ru-RU" sz="3400" dirty="0">
              <a:solidFill>
                <a:srgbClr val="468D33"/>
              </a:solidFill>
            </a:endParaRPr>
          </a:p>
          <a:p>
            <a:pPr algn="ctr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/>
              <a:t>г. Петрозаводск,</a:t>
            </a:r>
          </a:p>
          <a:p>
            <a:pPr algn="ctr"/>
            <a:r>
              <a:rPr lang="ru-RU" sz="2400" dirty="0"/>
              <a:t>Наб. </a:t>
            </a:r>
            <a:r>
              <a:rPr lang="ru-RU" sz="2400" dirty="0" err="1"/>
              <a:t>Гюллинга</a:t>
            </a:r>
            <a:r>
              <a:rPr lang="ru-RU" sz="2400" dirty="0"/>
              <a:t>, 11</a:t>
            </a:r>
          </a:p>
          <a:p>
            <a:pPr algn="ctr"/>
            <a:r>
              <a:rPr lang="ru-RU" sz="2400" dirty="0"/>
              <a:t>+7 (814) 57-42-95</a:t>
            </a:r>
          </a:p>
        </p:txBody>
      </p:sp>
    </p:spTree>
    <p:extLst>
      <p:ext uri="{BB962C8B-B14F-4D97-AF65-F5344CB8AC3E}">
        <p14:creationId xmlns:p14="http://schemas.microsoft.com/office/powerpoint/2010/main" val="425386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64239"/>
            <a:ext cx="7240766" cy="3508977"/>
          </a:xfrm>
        </p:spPr>
        <p:txBody>
          <a:bodyPr/>
          <a:lstStyle/>
          <a:p>
            <a:r>
              <a:rPr lang="ru-RU" dirty="0"/>
              <a:t>В 1993 году построена первая теплица площадью 0.054 га на базе </a:t>
            </a:r>
            <a:r>
              <a:rPr lang="ru-RU" dirty="0" err="1"/>
              <a:t>Калевальского</a:t>
            </a:r>
            <a:r>
              <a:rPr lang="ru-RU" dirty="0"/>
              <a:t> лесхоза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3"/>
          <a:stretch/>
        </p:blipFill>
        <p:spPr>
          <a:xfrm>
            <a:off x="4644008" y="3308915"/>
            <a:ext cx="3877587" cy="2867739"/>
          </a:xfrm>
          <a:prstGeom prst="rect">
            <a:avLst/>
          </a:prstGeom>
        </p:spPr>
      </p:pic>
      <p:pic>
        <p:nvPicPr>
          <p:cNvPr id="6" name="Picture 2" descr="E:\IMG_20180629_150924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2" y="3284984"/>
            <a:ext cx="3876440" cy="29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71600" y="692696"/>
            <a:ext cx="731265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Выращивание сеянцев с ЗКС в Карелии</a:t>
            </a:r>
          </a:p>
        </p:txBody>
      </p:sp>
    </p:spTree>
    <p:extLst>
      <p:ext uri="{BB962C8B-B14F-4D97-AF65-F5344CB8AC3E}">
        <p14:creationId xmlns:p14="http://schemas.microsoft.com/office/powerpoint/2010/main" val="407886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871073"/>
              </p:ext>
            </p:extLst>
          </p:nvPr>
        </p:nvGraphicFramePr>
        <p:xfrm>
          <a:off x="899592" y="1340768"/>
          <a:ext cx="73448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97768"/>
            <a:ext cx="731265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Динамика развития ТК</a:t>
            </a:r>
          </a:p>
        </p:txBody>
      </p:sp>
    </p:spTree>
    <p:extLst>
      <p:ext uri="{BB962C8B-B14F-4D97-AF65-F5344CB8AC3E}">
        <p14:creationId xmlns:p14="http://schemas.microsoft.com/office/powerpoint/2010/main" val="403182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5" y="692696"/>
            <a:ext cx="3508793" cy="547260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6016" y="980728"/>
            <a:ext cx="3363800" cy="5040560"/>
          </a:xfrm>
        </p:spPr>
        <p:txBody>
          <a:bodyPr>
            <a:noAutofit/>
          </a:bodyPr>
          <a:lstStyle/>
          <a:p>
            <a:r>
              <a:rPr lang="ru-RU" sz="2000" u="sng" dirty="0"/>
              <a:t>ТК </a:t>
            </a:r>
            <a:r>
              <a:rPr lang="ru-RU" sz="2000" u="sng" dirty="0" err="1"/>
              <a:t>Костомукшский</a:t>
            </a:r>
            <a:r>
              <a:rPr lang="en-US" sz="2000" dirty="0"/>
              <a:t>:</a:t>
            </a:r>
          </a:p>
          <a:p>
            <a:r>
              <a:rPr lang="ru-RU" sz="2000" dirty="0"/>
              <a:t>5 теплиц</a:t>
            </a:r>
            <a:r>
              <a:rPr lang="en-US" sz="2000" dirty="0"/>
              <a:t>,</a:t>
            </a:r>
            <a:r>
              <a:rPr lang="ru-RU" sz="2000" dirty="0"/>
              <a:t> 0,35 га</a:t>
            </a:r>
            <a:endParaRPr lang="en-US" sz="2000" dirty="0"/>
          </a:p>
          <a:p>
            <a:r>
              <a:rPr lang="ru-RU" sz="2000" u="sng" dirty="0"/>
              <a:t>ТК </a:t>
            </a:r>
            <a:r>
              <a:rPr lang="ru-RU" sz="2000" u="sng" dirty="0" err="1"/>
              <a:t>Лахденпохский</a:t>
            </a:r>
            <a:r>
              <a:rPr lang="en-US" sz="2000" dirty="0"/>
              <a:t>:</a:t>
            </a:r>
          </a:p>
          <a:p>
            <a:r>
              <a:rPr lang="ru-RU" sz="2000" dirty="0"/>
              <a:t>4 теплицы</a:t>
            </a:r>
            <a:r>
              <a:rPr lang="en-US" sz="2000" dirty="0"/>
              <a:t>,</a:t>
            </a:r>
            <a:r>
              <a:rPr lang="ru-RU" sz="2000" dirty="0"/>
              <a:t> 0,26 га</a:t>
            </a:r>
          </a:p>
          <a:p>
            <a:r>
              <a:rPr lang="ru-RU" sz="2000" u="sng" dirty="0"/>
              <a:t>ТК «</a:t>
            </a:r>
            <a:r>
              <a:rPr lang="ru-RU" sz="2000" u="sng" dirty="0" err="1"/>
              <a:t>Вилга</a:t>
            </a:r>
            <a:r>
              <a:rPr lang="ru-RU" sz="2000" u="sng" dirty="0"/>
              <a:t>»</a:t>
            </a:r>
            <a:r>
              <a:rPr lang="en-US" sz="2000" dirty="0"/>
              <a:t>:</a:t>
            </a:r>
          </a:p>
          <a:p>
            <a:r>
              <a:rPr lang="ru-RU" sz="2000" dirty="0"/>
              <a:t>9 теплиц</a:t>
            </a:r>
            <a:r>
              <a:rPr lang="en-US" sz="2000" dirty="0"/>
              <a:t>,</a:t>
            </a:r>
            <a:r>
              <a:rPr lang="ru-RU" sz="2000" dirty="0"/>
              <a:t> 0,63 га</a:t>
            </a:r>
          </a:p>
          <a:p>
            <a:endParaRPr lang="ru-RU" sz="2000" dirty="0"/>
          </a:p>
          <a:p>
            <a:r>
              <a:rPr lang="ru-RU" sz="2000" dirty="0"/>
              <a:t>В </a:t>
            </a:r>
            <a:r>
              <a:rPr lang="ru-RU" sz="2000" dirty="0" err="1"/>
              <a:t>Кондопожском</a:t>
            </a:r>
            <a:r>
              <a:rPr lang="ru-RU" sz="2000" dirty="0"/>
              <a:t>, </a:t>
            </a:r>
            <a:r>
              <a:rPr lang="ru-RU" sz="2000" dirty="0" err="1"/>
              <a:t>Суоярвском</a:t>
            </a:r>
            <a:r>
              <a:rPr lang="ru-RU" sz="2000" dirty="0"/>
              <a:t> и </a:t>
            </a:r>
            <a:r>
              <a:rPr lang="ru-RU" sz="2000" dirty="0" err="1"/>
              <a:t>Олонецком</a:t>
            </a:r>
            <a:r>
              <a:rPr lang="en-US" sz="2000" dirty="0"/>
              <a:t> </a:t>
            </a:r>
            <a:r>
              <a:rPr lang="ru-RU" sz="2000" dirty="0"/>
              <a:t>питомниках  выращиваются сеянцы с ОКС,  площадь питомников 77,51 га</a:t>
            </a:r>
          </a:p>
        </p:txBody>
      </p:sp>
    </p:spTree>
    <p:extLst>
      <p:ext uri="{BB962C8B-B14F-4D97-AF65-F5344CB8AC3E}">
        <p14:creationId xmlns:p14="http://schemas.microsoft.com/office/powerpoint/2010/main" val="268597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фото Вилга\IMG_14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0196"/>
            <a:ext cx="3658203" cy="24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990196"/>
            <a:ext cx="3658206" cy="24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фото Вилга\IMG_14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0902"/>
            <a:ext cx="3661104" cy="25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7" y="3749971"/>
            <a:ext cx="3658206" cy="24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0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9"/>
          <p:cNvSpPr/>
          <p:nvPr/>
        </p:nvSpPr>
        <p:spPr>
          <a:xfrm>
            <a:off x="4554603" y="-21511"/>
            <a:ext cx="3679116" cy="69924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221845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Опыт финских коллег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0779" y="3977699"/>
            <a:ext cx="4933669" cy="2880301"/>
          </a:xfrm>
        </p:spPr>
        <p:txBody>
          <a:bodyPr>
            <a:normAutofit/>
          </a:bodyPr>
          <a:lstStyle/>
          <a:p>
            <a:r>
              <a:rPr lang="en-US" dirty="0" err="1"/>
              <a:t>Nurmijärvi</a:t>
            </a:r>
            <a:endParaRPr lang="en-US" dirty="0"/>
          </a:p>
          <a:p>
            <a:r>
              <a:rPr lang="en-US" dirty="0" err="1"/>
              <a:t>Kerimäki</a:t>
            </a:r>
            <a:endParaRPr lang="en-US" dirty="0"/>
          </a:p>
          <a:p>
            <a:endParaRPr lang="ru-RU" dirty="0"/>
          </a:p>
        </p:txBody>
      </p:sp>
      <p:pic>
        <p:nvPicPr>
          <p:cNvPr id="2052" name="Picture 4" descr="C:\Users\Andrew\Desktop\презентация\ff\Finforel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11672"/>
          <a:stretch/>
        </p:blipFill>
        <p:spPr bwMode="auto">
          <a:xfrm>
            <a:off x="4737977" y="116632"/>
            <a:ext cx="3312368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ndrew\Desktop\презентация\kartta-finfore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6" y="476672"/>
            <a:ext cx="24574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drew\Desktop\презентация\ff\kasitte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3" y="4005064"/>
            <a:ext cx="2411003" cy="241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ndrew\Desktop\презентация\ff\tyokonee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9" r="34710" b="8972"/>
          <a:stretch/>
        </p:blipFill>
        <p:spPr bwMode="auto">
          <a:xfrm>
            <a:off x="3275856" y="1412776"/>
            <a:ext cx="5077569" cy="23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940152" y="3978647"/>
            <a:ext cx="2736304" cy="2438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Saarijärvi</a:t>
            </a:r>
            <a:endParaRPr lang="en-US" dirty="0"/>
          </a:p>
          <a:p>
            <a:r>
              <a:rPr lang="en-US" dirty="0" err="1"/>
              <a:t>Rovaniemi</a:t>
            </a:r>
            <a:endParaRPr lang="ru-RU" dirty="0"/>
          </a:p>
          <a:p>
            <a:endParaRPr lang="ru-RU" dirty="0"/>
          </a:p>
          <a:p>
            <a:pPr marL="68580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036983"/>
            <a:ext cx="5077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2400" dirty="0">
                <a:solidFill>
                  <a:prstClr val="black"/>
                </a:solidFill>
              </a:rPr>
              <a:t>Fin </a:t>
            </a:r>
            <a:r>
              <a:rPr lang="en-US" sz="2400" dirty="0" err="1">
                <a:solidFill>
                  <a:prstClr val="black"/>
                </a:solidFill>
              </a:rPr>
              <a:t>Forelia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Oy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ежегодно выращивает 50 миллионов сеянцев с ЗКС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9"/>
          <p:cNvSpPr/>
          <p:nvPr/>
        </p:nvSpPr>
        <p:spPr>
          <a:xfrm>
            <a:off x="4554603" y="-21511"/>
            <a:ext cx="3679116" cy="69924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3" name="Picture 5" descr="C:\Users\Andrew\Desktop\презентация\ff\tarh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7"/>
          <a:stretch/>
        </p:blipFill>
        <p:spPr bwMode="auto">
          <a:xfrm>
            <a:off x="4849712" y="836712"/>
            <a:ext cx="3322687" cy="248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ndrew\Desktop\презентация\20180426_1757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631" b="197"/>
          <a:stretch/>
        </p:blipFill>
        <p:spPr bwMode="auto">
          <a:xfrm>
            <a:off x="599221" y="470987"/>
            <a:ext cx="3760343" cy="586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ndrew\Desktop\презентация\20180426_1736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1"/>
          <a:stretch/>
        </p:blipFill>
        <p:spPr bwMode="auto">
          <a:xfrm>
            <a:off x="4828734" y="3417810"/>
            <a:ext cx="3343666" cy="291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ndrew\Desktop\презентация\ff\Finforeli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11672"/>
          <a:stretch/>
        </p:blipFill>
        <p:spPr bwMode="auto">
          <a:xfrm>
            <a:off x="4737977" y="116632"/>
            <a:ext cx="3312368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0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9308" y="157064"/>
            <a:ext cx="731265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Программа 2018-2023 гг.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022992"/>
              </p:ext>
            </p:extLst>
          </p:nvPr>
        </p:nvGraphicFramePr>
        <p:xfrm>
          <a:off x="483623" y="3654152"/>
          <a:ext cx="812082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447137"/>
              </p:ext>
            </p:extLst>
          </p:nvPr>
        </p:nvGraphicFramePr>
        <p:xfrm>
          <a:off x="410424" y="1292796"/>
          <a:ext cx="8732385" cy="250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494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066AA-6BEA-41A1-91B6-1359DD66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5"/>
            <a:ext cx="7272808" cy="57606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Новая продукция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753987-4690-4089-8B94-6D64BE44B5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-1170" r="-1"/>
          <a:stretch/>
        </p:blipFill>
        <p:spPr>
          <a:xfrm>
            <a:off x="659262" y="1116316"/>
            <a:ext cx="2464426" cy="2450476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F35E482-359E-4518-B6CE-1BB2634E5F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9050"/>
          <a:stretch/>
        </p:blipFill>
        <p:spPr>
          <a:xfrm>
            <a:off x="6145530" y="3723523"/>
            <a:ext cx="2393926" cy="23842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73A09EC-8E0F-4834-8E82-3866B458B7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4" b="13061"/>
          <a:stretch/>
        </p:blipFill>
        <p:spPr>
          <a:xfrm>
            <a:off x="3332386" y="3723523"/>
            <a:ext cx="2604446" cy="2384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270B4AD-E8C8-4CA1-8D54-78116D4C34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t="5113" r="27951" b="2251"/>
          <a:stretch/>
        </p:blipFill>
        <p:spPr>
          <a:xfrm>
            <a:off x="615957" y="3717032"/>
            <a:ext cx="2507731" cy="2384273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7491ECF-BA05-453F-8F3D-8607410DABE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954" r="12249" b="-954"/>
          <a:stretch/>
        </p:blipFill>
        <p:spPr>
          <a:xfrm>
            <a:off x="3332386" y="1124744"/>
            <a:ext cx="2598332" cy="23842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3504C3-9FCA-460D-926E-A27353AE06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r="12246"/>
          <a:stretch/>
        </p:blipFill>
        <p:spPr>
          <a:xfrm>
            <a:off x="6145530" y="1124744"/>
            <a:ext cx="2402501" cy="2392698"/>
          </a:xfrm>
          <a:prstGeom prst="rect">
            <a:avLst/>
          </a:prstGeom>
        </p:spPr>
      </p:pic>
      <p:pic>
        <p:nvPicPr>
          <p:cNvPr id="9" name="Объект 7">
            <a:extLst>
              <a:ext uri="{FF2B5EF4-FFF2-40B4-BE49-F238E27FC236}">
                <a16:creationId xmlns:a16="http://schemas.microsoft.com/office/drawing/2014/main" id="{A7491ECF-BA05-453F-8F3D-8607410DAB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954" r="12249" b="-954"/>
          <a:stretch/>
        </p:blipFill>
        <p:spPr>
          <a:xfrm>
            <a:off x="3332386" y="1145205"/>
            <a:ext cx="2598332" cy="23842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3504C3-9FCA-460D-926E-A27353AE06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r="12246"/>
          <a:stretch/>
        </p:blipFill>
        <p:spPr>
          <a:xfrm>
            <a:off x="6145530" y="1145205"/>
            <a:ext cx="2402501" cy="23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09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832</TotalTime>
  <Words>183</Words>
  <Application>Microsoft Office PowerPoint</Application>
  <PresentationFormat>Экран (4:3)</PresentationFormat>
  <Paragraphs>62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финских коллег</vt:lpstr>
      <vt:lpstr>Презентация PowerPoint</vt:lpstr>
      <vt:lpstr>Презентация PowerPoint</vt:lpstr>
      <vt:lpstr>Новая продукция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</dc:creator>
  <cp:lastModifiedBy>User</cp:lastModifiedBy>
  <cp:revision>2</cp:revision>
  <dcterms:created xsi:type="dcterms:W3CDTF">2018-07-26T16:12:35Z</dcterms:created>
  <dcterms:modified xsi:type="dcterms:W3CDTF">2018-08-01T10:39:21Z</dcterms:modified>
</cp:coreProperties>
</file>